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MYkcRtPt8As" TargetMode="External"/><Relationship Id="rId3" Type="http://schemas.openxmlformats.org/officeDocument/2006/relationships/hyperlink" Target="https://screencast-o-matic.com/watch/cFhjeMbtYI" TargetMode="External"/><Relationship Id="rId4" Type="http://schemas.openxmlformats.org/officeDocument/2006/relationships/hyperlink" Target="https://screencast-o-matic.com/watch/cFhjcxbtjh" TargetMode="External"/><Relationship Id="rId5" Type="http://schemas.openxmlformats.org/officeDocument/2006/relationships/hyperlink" Target="https://screencast-o-matic.com/watch/cFhibHbOp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MYkcRtPt8As" TargetMode="External"/><Relationship Id="rId3" Type="http://schemas.openxmlformats.org/officeDocument/2006/relationships/hyperlink" Target="https://screencast-o-matic.com/watch/cFhjeMbtYI" TargetMode="External"/><Relationship Id="rId4" Type="http://schemas.openxmlformats.org/officeDocument/2006/relationships/hyperlink" Target="https://screencast-o-matic.com/watch/cFhjcxbtjh" TargetMode="External"/><Relationship Id="rId5" Type="http://schemas.openxmlformats.org/officeDocument/2006/relationships/hyperlink" Target="https://screencast-o-matic.com/watch/cFhibHbOp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Nidhi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 + 7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nidhi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aditee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Fariya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9 + 10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fariya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nidhi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Fariya = concluding remarks to bring back quote.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Fariya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 seconds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Fariya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Combined link: </a:t>
            </a:r>
            <a:r>
              <a:rPr lang="en" sz="1600" u="sng">
                <a:solidFill>
                  <a:schemeClr val="hlink"/>
                </a:solidFill>
                <a:hlinkClick r:id="rId2"/>
              </a:rPr>
              <a:t>https://youtu.be/MYkcRtPt8As</a:t>
            </a:r>
            <a:r>
              <a:rPr lang="en" sz="1600"/>
              <a:t> 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Fariya link: 1.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https://screencast-o-matic.com/watch/cFhjeMbtYI</a:t>
            </a:r>
            <a:r>
              <a:rPr lang="en" sz="1600"/>
              <a:t> 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Nidhi link 2. </a:t>
            </a:r>
            <a:r>
              <a:rPr lang="en" sz="16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https://screencast-o-matic.com/watch/cFhjcxbtjh</a:t>
            </a:r>
            <a:r>
              <a:rPr lang="en" sz="1600"/>
              <a:t> 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Aditee link: 3. </a:t>
            </a:r>
            <a:r>
              <a:rPr lang="en" sz="1600" u="sng">
                <a:solidFill>
                  <a:schemeClr val="accent5"/>
                </a:solidFill>
                <a:hlinkClick r:id="rId5"/>
              </a:rPr>
              <a:t>https://screencast-o-matic.com/watch/cFhibHbOpF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Back up just incase slide 13 doesn’t work. This slide is skipped when presenting.</a:t>
            </a:r>
            <a:endParaRPr sz="1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Combined link: </a:t>
            </a:r>
            <a:r>
              <a:rPr lang="en" sz="1600" u="sng">
                <a:solidFill>
                  <a:schemeClr val="hlink"/>
                </a:solidFill>
                <a:hlinkClick r:id="rId2"/>
              </a:rPr>
              <a:t>https://youtu.be/MYkcRtPt8As</a:t>
            </a:r>
            <a:r>
              <a:rPr lang="en" sz="1600"/>
              <a:t>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Fariya link: 1.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https://screencast-o-matic.com/watch/cFhjeMbtYI</a:t>
            </a:r>
            <a:r>
              <a:rPr lang="en" sz="1600"/>
              <a:t>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Nidhi link 2. </a:t>
            </a:r>
            <a:r>
              <a:rPr lang="en" sz="16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https://screencast-o-matic.com/watch/cFhjcxbtjh</a:t>
            </a:r>
            <a:r>
              <a:rPr lang="en" sz="1600"/>
              <a:t> 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Aditee link: 3. </a:t>
            </a:r>
            <a:r>
              <a:rPr lang="en" sz="1600" u="sng">
                <a:solidFill>
                  <a:schemeClr val="accent5"/>
                </a:solidFill>
                <a:hlinkClick r:id="rId5"/>
              </a:rPr>
              <a:t>https://screencast-o-matic.com/watch/cFhibHbOpF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Aditee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nidhi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aditee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Aditee 30 seconds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1.jpg"/><Relationship Id="rId7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Rgj4PSOqBB7dzFdKJOYMu5mUBip2dn6M/vie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MYkcRtPt8As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9041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Seidenberg </a:t>
            </a:r>
            <a:endParaRPr sz="5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Community App</a:t>
            </a:r>
            <a:endParaRPr sz="5000"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Fariya, Nidhi, Aditee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17725"/>
            <a:ext cx="8547376" cy="31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5" y="1610600"/>
            <a:ext cx="8839203" cy="160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Prototype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0480">
            <a:off x="180476" y="677323"/>
            <a:ext cx="2809753" cy="20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1176">
            <a:off x="6185450" y="758623"/>
            <a:ext cx="2702927" cy="203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495">
            <a:off x="4618451" y="2602912"/>
            <a:ext cx="3126592" cy="220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03013">
            <a:off x="835425" y="2524699"/>
            <a:ext cx="2952227" cy="2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6064">
            <a:off x="3211175" y="990975"/>
            <a:ext cx="2702926" cy="205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976" y="971807"/>
            <a:ext cx="1877275" cy="3328868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726" y="965386"/>
            <a:ext cx="1877275" cy="3340790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50" y="976100"/>
            <a:ext cx="1877275" cy="3331726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" name="Shape 200"/>
          <p:cNvSpPr txBox="1"/>
          <p:nvPr/>
        </p:nvSpPr>
        <p:spPr>
          <a:xfrm>
            <a:off x="999838" y="4388575"/>
            <a:ext cx="1306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3954750" y="4414825"/>
            <a:ext cx="1506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Page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6569925" y="4384025"/>
            <a:ext cx="1506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 Page</a:t>
            </a:r>
            <a:endParaRPr/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376175" y="57450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Prototypes: 1st Iteration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850" y="607716"/>
            <a:ext cx="2036100" cy="3623247"/>
          </a:xfrm>
          <a:prstGeom prst="rect">
            <a:avLst/>
          </a:prstGeom>
          <a:noFill/>
          <a:ln>
            <a:noFill/>
          </a:ln>
          <a:effectLst>
            <a:outerShdw blurRad="55721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00" y="605355"/>
            <a:ext cx="2036100" cy="3627982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" name="Shape 210"/>
          <p:cNvSpPr txBox="1"/>
          <p:nvPr/>
        </p:nvSpPr>
        <p:spPr>
          <a:xfrm>
            <a:off x="617000" y="4393925"/>
            <a:ext cx="20361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Advisor Page</a:t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3736050" y="4464075"/>
            <a:ext cx="167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 Page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425" y="611800"/>
            <a:ext cx="2036100" cy="3615090"/>
          </a:xfrm>
          <a:prstGeom prst="rect">
            <a:avLst/>
          </a:prstGeom>
          <a:noFill/>
          <a:ln>
            <a:noFill/>
          </a:ln>
          <a:effectLst>
            <a:outerShdw blurRad="557213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213" name="Shape 213"/>
          <p:cNvSpPr txBox="1"/>
          <p:nvPr/>
        </p:nvSpPr>
        <p:spPr>
          <a:xfrm>
            <a:off x="6744525" y="4464075"/>
            <a:ext cx="167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r>
              <a:rPr lang="en"/>
              <a:t> Page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29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991225" y="1578700"/>
            <a:ext cx="583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testing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Stakeholder’s review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 data / back end Ux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delivery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425" y="1578700"/>
            <a:ext cx="2648125" cy="198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1969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2069550"/>
            <a:ext cx="85206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</a:t>
            </a:r>
            <a:r>
              <a:rPr lang="en"/>
              <a:t>Communication leads to community, that is, to understanding, intimacy and mutual valuing.” - Rollo May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025" y="1312113"/>
            <a:ext cx="3099950" cy="25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 title="UX Demo.mov">
            <a:hlinkClick r:id="rId3"/>
          </p:cNvPr>
          <p:cNvSpPr/>
          <p:nvPr/>
        </p:nvSpPr>
        <p:spPr>
          <a:xfrm>
            <a:off x="1388088" y="61800"/>
            <a:ext cx="6489974" cy="48674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title="UX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900" y="57225"/>
            <a:ext cx="6502200" cy="48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55725" y="42875"/>
            <a:ext cx="8252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Research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03425" y="805050"/>
            <a:ext cx="4503000" cy="27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are some reasons why you come to Seidenberg?</a:t>
            </a:r>
            <a:endParaRPr sz="1400"/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 you currently find out about events that are taking place?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you tell me about some of the tasks you do on the Seidenberg website?</a:t>
            </a:r>
            <a:endParaRPr sz="1400"/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are some services you’ve used from Seidenberg?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 you communicate with other students in Seidenberg?</a:t>
            </a:r>
            <a:endParaRPr sz="14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5" y="961725"/>
            <a:ext cx="4268125" cy="23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1" type="body"/>
          </p:nvPr>
        </p:nvSpPr>
        <p:spPr>
          <a:xfrm>
            <a:off x="4503425" y="3585075"/>
            <a:ext cx="4503000" cy="13695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Visit lounge for events, friends, study groups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 out about events through flyers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appointments face to face and via email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tutoring and academic advisor services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Face to face communication with students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156950" y="3874075"/>
            <a:ext cx="4166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>
            <a:off x="4597800" y="409800"/>
            <a:ext cx="21600" cy="42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/>
          <p:cNvCxnSpPr/>
          <p:nvPr/>
        </p:nvCxnSpPr>
        <p:spPr>
          <a:xfrm rot="10800000">
            <a:off x="1606100" y="2596400"/>
            <a:ext cx="5820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975" y="630600"/>
            <a:ext cx="976500" cy="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25" y="630600"/>
            <a:ext cx="976500" cy="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975" y="1572225"/>
            <a:ext cx="9765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13" y="3771363"/>
            <a:ext cx="976500" cy="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175" y="583500"/>
            <a:ext cx="1023350" cy="9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25" y="1572225"/>
            <a:ext cx="102335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25" y="1572225"/>
            <a:ext cx="9765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275" y="1572225"/>
            <a:ext cx="10845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25" y="2753575"/>
            <a:ext cx="102335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75" y="548025"/>
            <a:ext cx="1023350" cy="9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800" y="2753575"/>
            <a:ext cx="92325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076" y="3689125"/>
            <a:ext cx="9765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351" y="3695175"/>
            <a:ext cx="97650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7350" y="2753575"/>
            <a:ext cx="923250" cy="9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025" y="2753575"/>
            <a:ext cx="1084500" cy="9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2542925" y="6423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597950" y="6423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5460625" y="58352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2572250" y="3771363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2542913" y="1601638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597950" y="1525438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460625" y="1572213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684425" y="1572213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606063" y="5109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6608088" y="27535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5477950" y="27535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6676000" y="368912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550500" y="27535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3597950" y="27535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5507275" y="3695175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4099800" y="53075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Essentials</a:t>
            </a:r>
            <a:endParaRPr b="1"/>
          </a:p>
        </p:txBody>
      </p:sp>
      <p:sp>
        <p:nvSpPr>
          <p:cNvPr id="134" name="Shape 134"/>
          <p:cNvSpPr txBox="1"/>
          <p:nvPr/>
        </p:nvSpPr>
        <p:spPr>
          <a:xfrm>
            <a:off x="4078050" y="4608875"/>
            <a:ext cx="1292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Nice to Have</a:t>
            </a:r>
            <a:endParaRPr b="1"/>
          </a:p>
        </p:txBody>
      </p:sp>
      <p:sp>
        <p:nvSpPr>
          <p:cNvPr id="135" name="Shape 135"/>
          <p:cNvSpPr txBox="1"/>
          <p:nvPr/>
        </p:nvSpPr>
        <p:spPr>
          <a:xfrm>
            <a:off x="429300" y="2408050"/>
            <a:ext cx="11769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 Efforts</a:t>
            </a:r>
            <a:endParaRPr b="1"/>
          </a:p>
        </p:txBody>
      </p:sp>
      <p:sp>
        <p:nvSpPr>
          <p:cNvPr id="136" name="Shape 136"/>
          <p:cNvSpPr txBox="1"/>
          <p:nvPr/>
        </p:nvSpPr>
        <p:spPr>
          <a:xfrm>
            <a:off x="7491325" y="2419050"/>
            <a:ext cx="1236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Efforts</a:t>
            </a:r>
            <a:endParaRPr b="1"/>
          </a:p>
        </p:txBody>
      </p:sp>
      <p:sp>
        <p:nvSpPr>
          <p:cNvPr id="137" name="Shape 137"/>
          <p:cNvSpPr txBox="1"/>
          <p:nvPr/>
        </p:nvSpPr>
        <p:spPr>
          <a:xfrm>
            <a:off x="2218325" y="771087"/>
            <a:ext cx="790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Homepage must show upcoming event</a:t>
            </a:r>
            <a:endParaRPr b="1" sz="800"/>
          </a:p>
        </p:txBody>
      </p:sp>
      <p:sp>
        <p:nvSpPr>
          <p:cNvPr id="138" name="Shape 138"/>
          <p:cNvSpPr txBox="1"/>
          <p:nvPr/>
        </p:nvSpPr>
        <p:spPr>
          <a:xfrm>
            <a:off x="3197150" y="771075"/>
            <a:ext cx="882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Notifications  for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deadlines and other</a:t>
            </a:r>
            <a:endParaRPr b="1" sz="800"/>
          </a:p>
        </p:txBody>
      </p:sp>
      <p:sp>
        <p:nvSpPr>
          <p:cNvPr id="139" name="Shape 139"/>
          <p:cNvSpPr txBox="1"/>
          <p:nvPr/>
        </p:nvSpPr>
        <p:spPr>
          <a:xfrm>
            <a:off x="2218325" y="1762325"/>
            <a:ext cx="790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Professors look up page</a:t>
            </a:r>
            <a:endParaRPr b="1" sz="800"/>
          </a:p>
        </p:txBody>
      </p:sp>
      <p:sp>
        <p:nvSpPr>
          <p:cNvPr id="140" name="Shape 140"/>
          <p:cNvSpPr txBox="1"/>
          <p:nvPr/>
        </p:nvSpPr>
        <p:spPr>
          <a:xfrm>
            <a:off x="3227300" y="1678856"/>
            <a:ext cx="8826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People can select if interest/going/not going to event</a:t>
            </a:r>
            <a:r>
              <a:rPr lang="en" sz="800"/>
              <a:t> </a:t>
            </a:r>
            <a:endParaRPr sz="800"/>
          </a:p>
        </p:txBody>
      </p:sp>
      <p:sp>
        <p:nvSpPr>
          <p:cNvPr id="141" name="Shape 141"/>
          <p:cNvSpPr txBox="1"/>
          <p:nvPr/>
        </p:nvSpPr>
        <p:spPr>
          <a:xfrm>
            <a:off x="5043025" y="708100"/>
            <a:ext cx="976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S</a:t>
            </a:r>
            <a:r>
              <a:rPr b="1" lang="en" sz="700"/>
              <a:t>ection where you can schedule appointment with the academic advisors</a:t>
            </a:r>
            <a:endParaRPr b="1" sz="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" name="Shape 142"/>
          <p:cNvSpPr txBox="1"/>
          <p:nvPr/>
        </p:nvSpPr>
        <p:spPr>
          <a:xfrm>
            <a:off x="2208950" y="3895938"/>
            <a:ext cx="7905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Section for stories, blogs,</a:t>
            </a:r>
            <a:endParaRPr b="1" sz="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pictures</a:t>
            </a:r>
            <a:endParaRPr b="1"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5136025" y="1760600"/>
            <a:ext cx="7905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‘Stories’ from events and lounge</a:t>
            </a:r>
            <a:endParaRPr b="1" sz="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6313625" y="1680625"/>
            <a:ext cx="882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Classified Section for selling books, and house search</a:t>
            </a:r>
            <a:endParaRPr b="1" sz="800"/>
          </a:p>
        </p:txBody>
      </p:sp>
      <p:sp>
        <p:nvSpPr>
          <p:cNvPr id="145" name="Shape 145"/>
          <p:cNvSpPr txBox="1"/>
          <p:nvPr/>
        </p:nvSpPr>
        <p:spPr>
          <a:xfrm>
            <a:off x="6371013" y="652275"/>
            <a:ext cx="611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Beacon at lounge entrance</a:t>
            </a:r>
            <a:endParaRPr b="1" sz="800"/>
          </a:p>
        </p:txBody>
      </p:sp>
      <p:sp>
        <p:nvSpPr>
          <p:cNvPr id="146" name="Shape 146"/>
          <p:cNvSpPr txBox="1"/>
          <p:nvPr/>
        </p:nvSpPr>
        <p:spPr>
          <a:xfrm>
            <a:off x="3180350" y="2834988"/>
            <a:ext cx="9765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Push notifications suggesting if tutors or </a:t>
            </a:r>
            <a:endParaRPr b="1"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advisors have availability</a:t>
            </a:r>
            <a:br>
              <a:rPr b="1" lang="en"/>
            </a:br>
            <a:endParaRPr b="1"/>
          </a:p>
        </p:txBody>
      </p:sp>
      <p:sp>
        <p:nvSpPr>
          <p:cNvPr id="147" name="Shape 147"/>
          <p:cNvSpPr txBox="1"/>
          <p:nvPr/>
        </p:nvSpPr>
        <p:spPr>
          <a:xfrm>
            <a:off x="6305275" y="3824675"/>
            <a:ext cx="882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Library database for looking up books</a:t>
            </a:r>
            <a:endParaRPr b="1" sz="8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8" name="Shape 148"/>
          <p:cNvSpPr txBox="1"/>
          <p:nvPr/>
        </p:nvSpPr>
        <p:spPr>
          <a:xfrm>
            <a:off x="2246600" y="3010200"/>
            <a:ext cx="749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Tutors Page</a:t>
            </a:r>
            <a:endParaRPr b="1" sz="800"/>
          </a:p>
        </p:txBody>
      </p:sp>
      <p:sp>
        <p:nvSpPr>
          <p:cNvPr id="149" name="Shape 149"/>
          <p:cNvSpPr txBox="1"/>
          <p:nvPr/>
        </p:nvSpPr>
        <p:spPr>
          <a:xfrm>
            <a:off x="5067525" y="2892850"/>
            <a:ext cx="1023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/>
              <a:t>Database containing classes,  timings, location, roster and professor name</a:t>
            </a:r>
            <a:endParaRPr b="1" sz="7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6310350" y="2915125"/>
            <a:ext cx="790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Course Registration wizard</a:t>
            </a:r>
            <a:endParaRPr b="1" sz="8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5196025" y="3928500"/>
            <a:ext cx="749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/>
              <a:t>University  Map</a:t>
            </a:r>
            <a:endParaRPr b="1" sz="800"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975" y="3771400"/>
            <a:ext cx="923250" cy="9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3624675" y="3771400"/>
            <a:ext cx="141300" cy="1413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320775" y="4028025"/>
            <a:ext cx="749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LABS </a:t>
            </a:r>
            <a:r>
              <a:rPr b="1" lang="en" sz="800"/>
              <a:t> Page</a:t>
            </a:r>
            <a:endParaRPr b="1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&amp; Sketches: 1st Iteration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7563">
            <a:off x="241900" y="959350"/>
            <a:ext cx="3104063" cy="232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500" y="2545375"/>
            <a:ext cx="3152671" cy="236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1129">
            <a:off x="4277289" y="938976"/>
            <a:ext cx="3361574" cy="252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861">
            <a:off x="6258900" y="2865775"/>
            <a:ext cx="2669351" cy="2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0" y="1540625"/>
            <a:ext cx="28317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 &amp; Sketches: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Iteration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3903">
            <a:off x="2801449" y="301444"/>
            <a:ext cx="2903348" cy="2177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4209">
            <a:off x="2877651" y="2695480"/>
            <a:ext cx="2903350" cy="21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60392">
            <a:off x="6017299" y="301451"/>
            <a:ext cx="2903345" cy="217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3577">
            <a:off x="6000724" y="2695489"/>
            <a:ext cx="2903349" cy="217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